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8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683" autoAdjust="0"/>
  </p:normalViewPr>
  <p:slideViewPr>
    <p:cSldViewPr>
      <p:cViewPr>
        <p:scale>
          <a:sx n="66" d="100"/>
          <a:sy n="66" d="100"/>
        </p:scale>
        <p:origin x="-2136" y="-10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83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65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335088" cy="64667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512" y="274638"/>
            <a:ext cx="6297488" cy="64667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12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75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406900"/>
            <a:ext cx="878497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2906713"/>
            <a:ext cx="878497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24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980728"/>
            <a:ext cx="4316288" cy="576064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316288" cy="576064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75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980728"/>
            <a:ext cx="4317876" cy="690091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512" y="1844824"/>
            <a:ext cx="4317876" cy="489654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80728"/>
            <a:ext cx="4319463" cy="690091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319463" cy="489654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37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98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61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3286001" cy="12464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8640"/>
            <a:ext cx="5389438" cy="655272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512" y="1435100"/>
            <a:ext cx="3286001" cy="530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29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09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99288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908720"/>
            <a:ext cx="8772498" cy="5832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47367-8F35-4343-9F1B-75C81F0AF474}" type="datetimeFigureOut">
              <a:rPr lang="en-GB" smtClean="0"/>
              <a:t>07/09/2015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A04FF-7581-4390-B131-69139780B54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713222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26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4C8EA4"/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971600" y="188639"/>
            <a:ext cx="7992888" cy="576065"/>
          </a:xfrm>
        </p:spPr>
        <p:txBody>
          <a:bodyPr>
            <a:noAutofit/>
          </a:bodyPr>
          <a:lstStyle/>
          <a:p>
            <a:r>
              <a:rPr lang="en-GB" dirty="0" smtClean="0"/>
              <a:t>Live collaborative projects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35137" y="2760603"/>
            <a:ext cx="1614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Meaningful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03736" y="2370378"/>
            <a:ext cx="1266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Relevant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 rot="20535120">
            <a:off x="-72749" y="1543785"/>
            <a:ext cx="3567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Applying theory to practice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6902" y="1461528"/>
            <a:ext cx="2659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Industry experience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 rot="702232">
            <a:off x="6638115" y="2321615"/>
            <a:ext cx="2186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Working with other professionals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 rot="21064562">
            <a:off x="276687" y="3588739"/>
            <a:ext cx="14048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86761" y="2070375"/>
            <a:ext cx="2380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 world clients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 rot="614643">
            <a:off x="6151399" y="3735886"/>
            <a:ext cx="2752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Experiential learning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 rot="424333">
            <a:off x="7320256" y="1461529"/>
            <a:ext cx="17508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 projects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86761" y="6035538"/>
            <a:ext cx="2177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 solving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8674" y="2909580"/>
            <a:ext cx="1777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Motivational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 rot="846870">
            <a:off x="4801606" y="4207838"/>
            <a:ext cx="3209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Opportunity recognition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 rot="20740331">
            <a:off x="206222" y="4422209"/>
            <a:ext cx="2054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Transformative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 rot="925018">
            <a:off x="7318683" y="5467151"/>
            <a:ext cx="1495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Fresh eyes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64369" y="3140412"/>
            <a:ext cx="17679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Cutting edge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57975" y="3694910"/>
            <a:ext cx="1488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Innovative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 rot="20935454">
            <a:off x="262877" y="5469219"/>
            <a:ext cx="1818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 thinking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41551" y="6139143"/>
            <a:ext cx="2534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informed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63832" y="5719741"/>
            <a:ext cx="1449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Creative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56632" y="4900111"/>
            <a:ext cx="1691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Enterprising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74493" y="5104550"/>
            <a:ext cx="2064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Intrapreneurial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07723" y="4422208"/>
            <a:ext cx="1719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4C8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Transferable</a:t>
            </a:r>
            <a:endParaRPr lang="en-GB" sz="2400" dirty="0">
              <a:solidFill>
                <a:srgbClr val="4C8E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416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000">
        <p:fade/>
      </p:transition>
    </mc:Choice>
    <mc:Fallback xmlns="">
      <p:transition spd="med" advClick="0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000"/>
                            </p:stCondLst>
                            <p:childTnLst>
                              <p:par>
                                <p:cTn id="8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000"/>
                            </p:stCondLst>
                            <p:childTnLst>
                              <p:par>
                                <p:cTn id="8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3000"/>
                            </p:stCondLst>
                            <p:childTnLst>
                              <p:par>
                                <p:cTn id="9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7000"/>
                            </p:stCondLst>
                            <p:childTnLst>
                              <p:par>
                                <p:cTn id="12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9000"/>
                            </p:stCondLst>
                            <p:childTnLst>
                              <p:par>
                                <p:cTn id="1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4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5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9" grpId="0"/>
      <p:bldP spid="7" grpId="0"/>
      <p:bldP spid="8" grpId="0"/>
      <p:bldP spid="10" grpId="0"/>
      <p:bldP spid="11" grpId="0"/>
      <p:bldP spid="12" grpId="0"/>
      <p:bldP spid="6" grpId="0"/>
      <p:bldP spid="13" grpId="0"/>
      <p:bldP spid="15" grpId="0"/>
      <p:bldP spid="16" grpId="0"/>
      <p:bldP spid="18" grpId="0"/>
      <p:bldP spid="17" grpId="0"/>
      <p:bldP spid="19" grpId="0"/>
      <p:bldP spid="21" grpId="0"/>
      <p:bldP spid="22" grpId="0"/>
      <p:bldP spid="23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m19209\Documents\Dropbox\agent\agent\Visit pics\IMG_7000.jpg"/>
          <p:cNvPicPr preferRelativeResize="0">
            <a:picLocks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74" b="-24074"/>
          <a:stretch/>
        </p:blipFill>
        <p:spPr bwMode="auto">
          <a:xfrm rot="20700000">
            <a:off x="43537" y="1257193"/>
            <a:ext cx="2589757" cy="3741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Agents for Change live project 2014 </a:t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 err="1" smtClean="0"/>
              <a:t>EcoCamping</a:t>
            </a:r>
            <a:r>
              <a:rPr lang="en-GB" dirty="0" smtClean="0"/>
              <a:t> Wales and CSAD students)</a:t>
            </a:r>
            <a:endParaRPr lang="en-GB" dirty="0"/>
          </a:p>
        </p:txBody>
      </p:sp>
      <p:pic>
        <p:nvPicPr>
          <p:cNvPr id="1028" name="Picture 4" descr="C:\Users\sm19209\Documents\Dropbox\agent\agent\Visit pics\IMG_702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97"/>
          <a:stretch/>
        </p:blipFill>
        <p:spPr bwMode="auto">
          <a:xfrm>
            <a:off x="2920486" y="1381310"/>
            <a:ext cx="3456384" cy="2625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sm19209\Documents\Dropbox\agent\agent\Visit pics\IMG_702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0000">
            <a:off x="6303510" y="1637626"/>
            <a:ext cx="3171451" cy="21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m19209\Documents\Dropbox\agent\agent\Visit pics\IMG_700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717432"/>
            <a:ext cx="3312368" cy="220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6010" y="4685504"/>
            <a:ext cx="446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4C8EA4"/>
                </a:solidFill>
                <a:latin typeface="Trebuchet MS" pitchFamily="34" charset="0"/>
              </a:rPr>
              <a:t>Site visit &amp; client brief</a:t>
            </a:r>
            <a:endParaRPr lang="en-GB" sz="3200" dirty="0">
              <a:solidFill>
                <a:srgbClr val="4C8EA4"/>
              </a:solidFill>
              <a:latin typeface="Trebuchet MS" pitchFamily="34" charset="0"/>
            </a:endParaRPr>
          </a:p>
        </p:txBody>
      </p:sp>
      <p:pic>
        <p:nvPicPr>
          <p:cNvPr id="1030" name="Picture 6" descr="C:\Users\sm19209\Documents\Dropbox\agent\agent\Prelim pres\DSC_0312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308" r="20409"/>
          <a:stretch/>
        </p:blipFill>
        <p:spPr bwMode="auto">
          <a:xfrm>
            <a:off x="3996779" y="1231572"/>
            <a:ext cx="4933431" cy="292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sm19209\Documents\Dropbox\agent\agent\Prelim pres\DSC_032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40647">
            <a:off x="86871" y="1405593"/>
            <a:ext cx="4434467" cy="249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sm19209\Documents\Dropbox\agent\agent\Prelim pres\DSC_0328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370" y="4221951"/>
            <a:ext cx="4290840" cy="241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45799" y="4754228"/>
            <a:ext cx="37941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4C8EA4"/>
                </a:solidFill>
                <a:latin typeface="Trebuchet MS" pitchFamily="34" charset="0"/>
              </a:rPr>
              <a:t>Mid point student proposals</a:t>
            </a:r>
            <a:endParaRPr lang="en-GB" sz="3200" dirty="0">
              <a:solidFill>
                <a:srgbClr val="4C8EA4"/>
              </a:solidFill>
              <a:latin typeface="Trebuchet MS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8199" y="4906628"/>
            <a:ext cx="37941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4C8EA4"/>
                </a:solidFill>
                <a:latin typeface="Trebuchet MS" pitchFamily="34" charset="0"/>
              </a:rPr>
              <a:t>Final project presentations to clients</a:t>
            </a:r>
            <a:endParaRPr lang="en-GB" sz="3200" dirty="0">
              <a:solidFill>
                <a:srgbClr val="4C8EA4"/>
              </a:solidFill>
              <a:latin typeface="Trebuchet MS" pitchFamily="34" charset="0"/>
            </a:endParaRPr>
          </a:p>
        </p:txBody>
      </p:sp>
      <p:pic>
        <p:nvPicPr>
          <p:cNvPr id="1035" name="Picture 11" descr="C:\Users\sm19209\Documents\Dropbox\agent\agent\Final pres\DSC_0028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2675" y="2980641"/>
            <a:ext cx="2473460" cy="439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sm19209\Documents\Dropbox\agent\agent\Final pres\DSC_0025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9" y="1285083"/>
            <a:ext cx="3924754" cy="2207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sm19209\Documents\Dropbox\agent\agent\Final pres\DSC_0022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9972" y="1196752"/>
            <a:ext cx="3992287" cy="2994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8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000">
        <p:fade/>
      </p:transition>
    </mc:Choice>
    <mc:Fallback xmlns="">
      <p:transition spd="med" advClick="0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xit" presetSubtype="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500"/>
                            </p:stCondLst>
                            <p:childTnLst>
                              <p:par>
                                <p:cTn id="4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0"/>
                            </p:stCondLst>
                            <p:childTnLst>
                              <p:par>
                                <p:cTn id="5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3500"/>
                            </p:stCondLst>
                            <p:childTnLst>
                              <p:par>
                                <p:cTn id="6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500"/>
                            </p:stCondLst>
                            <p:childTnLst>
                              <p:par>
                                <p:cTn id="7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0"/>
                            </p:stCondLst>
                            <p:childTnLst>
                              <p:par>
                                <p:cTn id="81" presetID="10" presetClass="exit" presetSubtype="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500"/>
                            </p:stCondLst>
                            <p:childTnLst>
                              <p:par>
                                <p:cTn id="8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3000"/>
                            </p:stCondLst>
                            <p:childTnLst>
                              <p:par>
                                <p:cTn id="8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3500"/>
                            </p:stCondLst>
                            <p:childTnLst>
                              <p:par>
                                <p:cTn id="9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500"/>
                            </p:stCondLst>
                            <p:childTnLst>
                              <p:par>
                                <p:cTn id="1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6000"/>
                            </p:stCondLst>
                            <p:childTnLst>
                              <p:par>
                                <p:cTn id="1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6500"/>
                            </p:stCondLst>
                            <p:childTnLst>
                              <p:par>
                                <p:cTn id="122" presetID="10" presetClass="exit" presetSubtype="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4000"/>
                            </p:stCondLst>
                            <p:childTnLst>
                              <p:par>
                                <p:cTn id="1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4500"/>
                            </p:stCondLst>
                            <p:childTnLst>
                              <p:par>
                                <p:cTn id="13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5000"/>
                            </p:stCondLst>
                            <p:childTnLst>
                              <p:par>
                                <p:cTn id="1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7" grpId="0"/>
      <p:bldP spid="17" grpId="1"/>
      <p:bldP spid="18" grpId="0"/>
      <p:bldP spid="1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8E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Student voices - reflecting on live projects</a:t>
            </a: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55794" y="881873"/>
            <a:ext cx="8674686" cy="2999671"/>
            <a:chOff x="3491880" y="1151460"/>
            <a:chExt cx="5400600" cy="4281036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3491880" y="1151460"/>
              <a:ext cx="5400600" cy="4281036"/>
            </a:xfrm>
            <a:prstGeom prst="wedgeRoundRectCallout">
              <a:avLst>
                <a:gd name="adj1" fmla="val 46556"/>
                <a:gd name="adj2" fmla="val 77806"/>
                <a:gd name="adj3" fmla="val 16667"/>
              </a:avLst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87120" y="1292543"/>
              <a:ext cx="5205359" cy="4085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solidFill>
                    <a:schemeClr val="bg1"/>
                  </a:solidFill>
                </a:rPr>
                <a:t>I think one of the biggest skills I’ve gained is innovation – it’s easy to have an idea, but it takes a lot of research to develop the idea into a working concept. I am now more knowledgeable in understanding what entrepreneurs are looking for – they are looking for researchers, people with an eye to capture the details of what is lacking in society. This project helped me identify solutions from a not so obvious point of view, thinking outside the box. As sustainability is such a growing industry, I feel that I now understand the importance of designing an environment that supports itself. – </a:t>
              </a:r>
              <a:r>
                <a:rPr lang="en-GB" sz="2000" dirty="0">
                  <a:solidFill>
                    <a:schemeClr val="bg1"/>
                  </a:solidFill>
                </a:rPr>
                <a:t>Howard </a:t>
              </a:r>
              <a:r>
                <a:rPr lang="en-GB" sz="2000" dirty="0" err="1" smtClean="0">
                  <a:solidFill>
                    <a:schemeClr val="bg1"/>
                  </a:solidFill>
                </a:rPr>
                <a:t>Sinyangwe</a:t>
              </a:r>
              <a:r>
                <a:rPr lang="en-GB" sz="2000" dirty="0" smtClean="0">
                  <a:solidFill>
                    <a:schemeClr val="bg1"/>
                  </a:solidFill>
                </a:rPr>
                <a:t> (Real World project 2014)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679410" y="4309466"/>
            <a:ext cx="461267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…I valued the opportunity to work on a real world project, with a real client and a real mentor. It has been an opportunity to build relationships and network with people I may never have met otherwise. – </a:t>
            </a:r>
            <a:r>
              <a:rPr lang="en-GB" sz="2000" dirty="0">
                <a:solidFill>
                  <a:schemeClr val="bg1"/>
                </a:solidFill>
              </a:rPr>
              <a:t>Emily </a:t>
            </a:r>
            <a:r>
              <a:rPr lang="en-GB" sz="2000" dirty="0" err="1" smtClean="0">
                <a:solidFill>
                  <a:schemeClr val="bg1"/>
                </a:solidFill>
              </a:rPr>
              <a:t>Benwell</a:t>
            </a:r>
            <a:r>
              <a:rPr lang="en-GB" sz="2000" dirty="0" smtClean="0">
                <a:solidFill>
                  <a:schemeClr val="bg1"/>
                </a:solidFill>
              </a:rPr>
              <a:t> (Real World project 2014)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438449" y="4018822"/>
            <a:ext cx="4997647" cy="2520280"/>
          </a:xfrm>
          <a:prstGeom prst="wedgeRoundRectCallout">
            <a:avLst>
              <a:gd name="adj1" fmla="val -50932"/>
              <a:gd name="adj2" fmla="val 64183"/>
              <a:gd name="adj3" fmla="val 16667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04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0">
        <p:fade/>
      </p:transition>
    </mc:Choice>
    <mc:Fallback xmlns="">
      <p:transition spd="med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 placements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School </a:t>
            </a:r>
            <a:r>
              <a:rPr lang="en-GB" dirty="0"/>
              <a:t>of Management undergraduate students are each required to complete a 20 day placement in industry. </a:t>
            </a:r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aim of this scheme is to offer the student an opportunity to see how a business works, to put “theory into practice” and to develop transferable skills such as team working, communication and commercial awareness.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From your perspective the </a:t>
            </a:r>
            <a:r>
              <a:rPr lang="en-GB" b="1" dirty="0"/>
              <a:t>scheme </a:t>
            </a:r>
            <a:r>
              <a:rPr lang="en-GB" b="1" dirty="0" smtClean="0"/>
              <a:t>is </a:t>
            </a:r>
            <a:r>
              <a:rPr lang="en-GB" b="1" dirty="0"/>
              <a:t>an opportunity </a:t>
            </a:r>
            <a:r>
              <a:rPr lang="en-GB" b="1" dirty="0" smtClean="0"/>
              <a:t>to…</a:t>
            </a:r>
          </a:p>
          <a:p>
            <a:r>
              <a:rPr lang="en-GB" dirty="0" smtClean="0"/>
              <a:t>an </a:t>
            </a:r>
            <a:r>
              <a:rPr lang="en-GB" dirty="0"/>
              <a:t>opportunity to help in the development of the next generation of management </a:t>
            </a:r>
            <a:r>
              <a:rPr lang="en-GB" dirty="0" smtClean="0"/>
              <a:t>graduates</a:t>
            </a:r>
          </a:p>
          <a:p>
            <a:r>
              <a:rPr lang="en-GB" dirty="0" smtClean="0"/>
              <a:t>benefit </a:t>
            </a:r>
            <a:r>
              <a:rPr lang="en-GB" dirty="0"/>
              <a:t>from having an enthusiastic undergraduate student with knowledge in </a:t>
            </a:r>
            <a:r>
              <a:rPr lang="en-GB" dirty="0" smtClean="0"/>
              <a:t>relevant </a:t>
            </a:r>
            <a:r>
              <a:rPr lang="en-GB" dirty="0"/>
              <a:t>subject areas </a:t>
            </a:r>
            <a:endParaRPr lang="en-GB" dirty="0" smtClean="0"/>
          </a:p>
          <a:p>
            <a:r>
              <a:rPr lang="en-GB" dirty="0" smtClean="0"/>
              <a:t>engage an </a:t>
            </a:r>
            <a:r>
              <a:rPr lang="en-GB" dirty="0"/>
              <a:t>additional resource which your business can use, for example, to carry out an agreed project (perhaps one that your business might not otherwise have the resources or knowledge to complete</a:t>
            </a:r>
            <a:r>
              <a:rPr lang="en-GB" dirty="0" smtClean="0"/>
              <a:t>)</a:t>
            </a:r>
          </a:p>
          <a:p>
            <a:r>
              <a:rPr lang="en-GB" dirty="0" smtClean="0"/>
              <a:t>carry </a:t>
            </a:r>
            <a:r>
              <a:rPr lang="en-GB" dirty="0"/>
              <a:t>out research with defined </a:t>
            </a:r>
            <a:r>
              <a:rPr lang="en-GB" dirty="0" smtClean="0"/>
              <a:t>objectives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89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0">
        <p:fade/>
      </p:transition>
    </mc:Choice>
    <mc:Fallback xmlns="">
      <p:transition spd="med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8E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Student placement – business testimonials</a:t>
            </a: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55794" y="881873"/>
            <a:ext cx="8674686" cy="2331103"/>
            <a:chOff x="3491880" y="1151460"/>
            <a:chExt cx="5400600" cy="2908351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3491880" y="1151460"/>
              <a:ext cx="5400600" cy="2908351"/>
            </a:xfrm>
            <a:prstGeom prst="wedgeRoundRectCallout">
              <a:avLst>
                <a:gd name="adj1" fmla="val 46556"/>
                <a:gd name="adj2" fmla="val 77806"/>
                <a:gd name="adj3" fmla="val 16667"/>
              </a:avLst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87120" y="1292543"/>
              <a:ext cx="5205359" cy="2767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</a:rPr>
                <a:t>“Student X was </a:t>
              </a:r>
              <a:r>
                <a:rPr lang="en-GB" sz="2000" b="1" dirty="0">
                  <a:solidFill>
                    <a:schemeClr val="bg1"/>
                  </a:solidFill>
                </a:rPr>
                <a:t>a delight to work with. Reliable, punctual, hard-working and very friendly, it was a pleasure to have her for the few months she was with us. We worked together developing a handbook for our volunteers and her contribution in helping me with this piece of work was considerable. I wouldn't have achieved anywhere near as much without her support" </a:t>
              </a:r>
              <a:r>
                <a:rPr lang="en-GB" sz="2000" dirty="0">
                  <a:solidFill>
                    <a:schemeClr val="bg1"/>
                  </a:solidFill>
                </a:rPr>
                <a:t/>
              </a:r>
              <a:br>
                <a:rPr lang="en-GB" sz="2000" dirty="0">
                  <a:solidFill>
                    <a:schemeClr val="bg1"/>
                  </a:solidFill>
                </a:rPr>
              </a:br>
              <a:r>
                <a:rPr lang="en-GB" sz="2000" i="1" dirty="0">
                  <a:solidFill>
                    <a:schemeClr val="bg1"/>
                  </a:solidFill>
                </a:rPr>
                <a:t>Sian Layton, Volunteer Co-ordinator, National Museum of Wales</a:t>
              </a:r>
              <a:endParaRPr lang="en-GB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94544" y="3861048"/>
            <a:ext cx="7477099" cy="2991437"/>
            <a:chOff x="438449" y="4018822"/>
            <a:chExt cx="4997647" cy="3832492"/>
          </a:xfrm>
        </p:grpSpPr>
        <p:sp>
          <p:nvSpPr>
            <p:cNvPr id="12" name="Rectangle 11"/>
            <p:cNvSpPr/>
            <p:nvPr/>
          </p:nvSpPr>
          <p:spPr>
            <a:xfrm>
              <a:off x="526866" y="4184238"/>
              <a:ext cx="4612670" cy="36670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b="1" dirty="0">
                  <a:solidFill>
                    <a:schemeClr val="bg1"/>
                  </a:solidFill>
                </a:rPr>
                <a:t>"We were very happy to accommodate Hannah and she was a great asset to the team carrying out a piece of work that had been outstanding for a while She also fitted in well, showed good self- motivation and was able to work well with little supervision." </a:t>
              </a:r>
              <a:r>
                <a:rPr lang="en-GB" sz="2000" dirty="0">
                  <a:solidFill>
                    <a:schemeClr val="bg1"/>
                  </a:solidFill>
                </a:rPr>
                <a:t/>
              </a:r>
              <a:br>
                <a:rPr lang="en-GB" sz="2000" dirty="0">
                  <a:solidFill>
                    <a:schemeClr val="bg1"/>
                  </a:solidFill>
                </a:rPr>
              </a:br>
              <a:r>
                <a:rPr lang="en-GB" sz="2000" i="1" dirty="0">
                  <a:solidFill>
                    <a:schemeClr val="bg1"/>
                  </a:solidFill>
                </a:rPr>
                <a:t>Tracy Williams, Head of IT, United Welsh Housing Association</a:t>
              </a:r>
              <a:endParaRPr lang="en-GB" sz="2000" dirty="0">
                <a:solidFill>
                  <a:schemeClr val="bg1"/>
                </a:solidFill>
              </a:endParaRPr>
            </a:p>
            <a:p>
              <a:r>
                <a:rPr lang="en-GB" sz="2000" dirty="0"/>
                <a:t/>
              </a:r>
              <a:br>
                <a:rPr lang="en-GB" sz="2000" dirty="0"/>
              </a:br>
              <a:r>
                <a:rPr lang="en-GB" sz="2000" dirty="0"/>
                <a:t/>
              </a:r>
              <a:br>
                <a:rPr lang="en-GB" sz="2000" dirty="0"/>
              </a:br>
              <a:endParaRPr lang="en-GB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" name="Rounded Rectangular Callout 2"/>
            <p:cNvSpPr/>
            <p:nvPr/>
          </p:nvSpPr>
          <p:spPr>
            <a:xfrm>
              <a:off x="438449" y="4018822"/>
              <a:ext cx="4997647" cy="2845190"/>
            </a:xfrm>
            <a:prstGeom prst="wedgeRoundRectCallout">
              <a:avLst>
                <a:gd name="adj1" fmla="val -46722"/>
                <a:gd name="adj2" fmla="val 77112"/>
                <a:gd name="adj3" fmla="val 16667"/>
              </a:avLst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9761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0">
        <p:fade/>
      </p:transition>
    </mc:Choice>
    <mc:Fallback xmlns="">
      <p:transition spd="med" advClick="0" advTm="2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 placements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79512" y="1340768"/>
            <a:ext cx="8712968" cy="690091"/>
          </a:xfrm>
        </p:spPr>
        <p:txBody>
          <a:bodyPr>
            <a:noAutofit/>
          </a:bodyPr>
          <a:lstStyle/>
          <a:p>
            <a:r>
              <a:rPr lang="en-GB" sz="2400" b="0" dirty="0"/>
              <a:t>Cardiff School of Management are looking to find placements for students who are completing undergraduate degrees in the following areas</a:t>
            </a:r>
            <a:r>
              <a:rPr lang="en-GB" sz="2400" b="0" dirty="0" smtClean="0"/>
              <a:t>:</a:t>
            </a:r>
            <a:endParaRPr lang="en-GB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79512" y="2204864"/>
            <a:ext cx="4317876" cy="3240358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/>
              <a:t>Accounting </a:t>
            </a:r>
            <a:r>
              <a:rPr lang="en-GB" sz="2800" dirty="0"/>
              <a:t>and Finance</a:t>
            </a:r>
          </a:p>
          <a:p>
            <a:r>
              <a:rPr lang="en-GB" sz="2800" dirty="0"/>
              <a:t>Business Information Systems</a:t>
            </a:r>
          </a:p>
          <a:p>
            <a:r>
              <a:rPr lang="en-GB" sz="2800" dirty="0"/>
              <a:t>Business and Management</a:t>
            </a:r>
          </a:p>
          <a:p>
            <a:r>
              <a:rPr lang="en-GB" sz="2800" dirty="0"/>
              <a:t>Tourism</a:t>
            </a:r>
          </a:p>
          <a:p>
            <a:r>
              <a:rPr lang="en-GB" sz="2800" dirty="0"/>
              <a:t>Hospitality</a:t>
            </a:r>
          </a:p>
          <a:p>
            <a:pPr marL="0" indent="0">
              <a:buNone/>
            </a:pPr>
            <a:endParaRPr lang="en-GB" sz="2800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3528" y="5949280"/>
            <a:ext cx="8424936" cy="690091"/>
          </a:xfrm>
        </p:spPr>
        <p:txBody>
          <a:bodyPr>
            <a:noAutofit/>
          </a:bodyPr>
          <a:lstStyle/>
          <a:p>
            <a:r>
              <a:rPr lang="en-GB" sz="2400" b="0" dirty="0"/>
              <a:t>If you think your business could support the scheme by offering one (or more) of our students a placement please speak to an event </a:t>
            </a:r>
            <a:r>
              <a:rPr lang="en-GB" sz="2400" b="0" dirty="0" smtClean="0"/>
              <a:t>organiser</a:t>
            </a:r>
            <a:endParaRPr lang="en-GB" sz="2400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04864"/>
            <a:ext cx="4319463" cy="3240359"/>
          </a:xfrm>
        </p:spPr>
        <p:txBody>
          <a:bodyPr>
            <a:noAutofit/>
          </a:bodyPr>
          <a:lstStyle/>
          <a:p>
            <a:r>
              <a:rPr lang="en-GB" sz="2800" dirty="0"/>
              <a:t>Events Management</a:t>
            </a:r>
          </a:p>
          <a:p>
            <a:r>
              <a:rPr lang="en-GB" sz="2800" dirty="0"/>
              <a:t>International Business Management</a:t>
            </a:r>
          </a:p>
          <a:p>
            <a:r>
              <a:rPr lang="en-GB" sz="2800" dirty="0"/>
              <a:t>Software Development</a:t>
            </a:r>
          </a:p>
          <a:p>
            <a:r>
              <a:rPr lang="en-GB" sz="2800" dirty="0"/>
              <a:t>Economics</a:t>
            </a:r>
          </a:p>
          <a:p>
            <a:r>
              <a:rPr lang="en-GB" sz="2800" dirty="0"/>
              <a:t>Marketing 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9790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0">
        <p:fade/>
      </p:transition>
    </mc:Choice>
    <mc:Fallback xmlns="">
      <p:transition spd="med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_ltdu_t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F21744FB65BF469168C4FDA599CAE8" ma:contentTypeVersion="1" ma:contentTypeDescription="Create a new document." ma:contentTypeScope="" ma:versionID="d58dd0db4d9c312d756cad966bb40d0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66abc2e75104a1e2665fbc11a6ee9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9E11C7C-9176-4E91-AA44-760CFDCF5471}"/>
</file>

<file path=customXml/itemProps2.xml><?xml version="1.0" encoding="utf-8"?>
<ds:datastoreItem xmlns:ds="http://schemas.openxmlformats.org/officeDocument/2006/customXml" ds:itemID="{47FBBE44-8C2F-4F32-B503-54EB2E5C7944}"/>
</file>

<file path=customXml/itemProps3.xml><?xml version="1.0" encoding="utf-8"?>
<ds:datastoreItem xmlns:ds="http://schemas.openxmlformats.org/officeDocument/2006/customXml" ds:itemID="{987FD77D-3B34-4D8D-B05B-3B2D79990C40}"/>
</file>

<file path=docProps/app.xml><?xml version="1.0" encoding="utf-8"?>
<Properties xmlns="http://schemas.openxmlformats.org/officeDocument/2006/extended-properties" xmlns:vt="http://schemas.openxmlformats.org/officeDocument/2006/docPropsVTypes">
  <Template>SA_ltdu_tmp</Template>
  <TotalTime>307</TotalTime>
  <Words>575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SA_ltdu_tmp</vt:lpstr>
      <vt:lpstr>Live collaborative projects</vt:lpstr>
      <vt:lpstr>Agents for Change live project 2014  (EcoCamping Wales and CSAD students)</vt:lpstr>
      <vt:lpstr>Student voices - reflecting on live projects</vt:lpstr>
      <vt:lpstr>Student placements</vt:lpstr>
      <vt:lpstr>Student placement – business testimonials</vt:lpstr>
      <vt:lpstr>Student placements</vt:lpstr>
    </vt:vector>
  </TitlesOfParts>
  <Company>Cardiff 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innovative learning experiences</dc:title>
  <dc:creator>Administrator</dc:creator>
  <cp:lastModifiedBy>Administrator</cp:lastModifiedBy>
  <cp:revision>30</cp:revision>
  <dcterms:created xsi:type="dcterms:W3CDTF">2015-09-03T13:56:28Z</dcterms:created>
  <dcterms:modified xsi:type="dcterms:W3CDTF">2015-09-07T13:29:30Z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0x010100FAF21744FB65BF469168C4FDA599CAE8</vt:lpwstr>
  </property>
  <property fmtid="{D5CDD505-2E9C-101B-9397-08002B2CF9AE}" pid="3" name="Order">
    <vt:r8>13800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SharedWithUsers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TemplateUrl">
    <vt:lpwstr/>
  </property>
</Properties>
</file>